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handoutMasterIdLst>
    <p:handoutMasterId r:id="rId16"/>
  </p:handoutMasterIdLst>
  <p:sldIdLst>
    <p:sldId id="256" r:id="rId3"/>
    <p:sldId id="261" r:id="rId4"/>
    <p:sldId id="276" r:id="rId5"/>
    <p:sldId id="271" r:id="rId6"/>
    <p:sldId id="272" r:id="rId7"/>
    <p:sldId id="263" r:id="rId8"/>
    <p:sldId id="273" r:id="rId9"/>
    <p:sldId id="274" r:id="rId10"/>
    <p:sldId id="267" r:id="rId11"/>
    <p:sldId id="264" r:id="rId12"/>
    <p:sldId id="265" r:id="rId13"/>
    <p:sldId id="260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3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notesViewPr>
    <p:cSldViewPr snapToGrid="0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62387-932A-4823-9915-018EA9CCCE1A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39A2-6F4C-4287-953D-FF445DEF5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59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04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4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51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4762501" y="3098800"/>
            <a:ext cx="2290763" cy="15319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64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4762501" y="3098800"/>
            <a:ext cx="2290763" cy="15319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07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29D62E-7704-40E3-8D6C-E1853D397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13E87F4-F948-4CAD-A4DF-1BA3766D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D3488A7-4750-4889-A811-920677EB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62CEAFF-04C5-43C1-B03D-CEE29F1E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BAAA28-B2BC-4E04-8FAD-985DABF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5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35798-E5E5-402B-90E8-C54CB3FE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C589866-DEE9-4B6A-896D-4313E9383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355300B-33BD-40F2-9466-142236E4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887058E-8B2E-4BA7-8144-59A108A6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8903A74-9433-4D7C-B495-1180A887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4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E28CB-A4DC-4AD1-B70D-2F2E8505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7558C8-4285-44B1-A845-46FEE8A94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C881E71-8EF0-4853-BDFD-40764437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5EB0469-BFEC-4D79-A582-49902EF9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3208A34-98FD-478B-850C-5050A136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36D8E3-6875-4A27-8CEC-B0B5F423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85AA50-0B4D-4818-B112-4FC252374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0C00C1B-0214-4024-A997-463D0C12B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F42AFC6-C1D5-4C80-992F-C782CE81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BC3A9FB-1C8D-4268-8165-21E6BBC7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E61181-0D1C-45F4-9CC3-1C3280E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4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DA4F75-D0DB-41EC-93A0-169EE164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7776731-F391-4B73-8EA0-C7809ED3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375119A-264E-48D9-AD13-729A899CE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4140503-E221-4FD6-8223-48A8412A2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60CE8E9-1A40-4399-BCAD-DC1CFA9C6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618FBD3-7DCE-403F-AC4B-52FDA23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592D6DE-A477-4059-8D91-159089DE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79CB2F5-4499-4F86-A945-8C8F3602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EB712F-24B0-4A9D-A108-74E0EEC6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010DCC8-C247-4C67-B781-D1DD1672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A88FD2F-4853-4C93-B2FE-BE16F168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F842567-1BA4-4810-BF13-84ED2303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4762500" y="3098800"/>
            <a:ext cx="2290763" cy="15319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7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235FEBB-CC08-43AE-BE5D-6746E27E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105F45E-78E7-49F3-80DA-928796BC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70B0D50-B3DD-4088-AD17-4748C1DD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5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7E4953-59C0-4A77-B756-F9A001A1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0EDCF7-EA43-4081-B8CE-12ABAF71A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C0CDCC8-97B1-43BE-B769-AD76F431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E014918-8DB4-4E9B-B222-69936213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A25C1FF-3461-4E11-9857-6F072680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4932AD3-898F-481D-8AAB-9E9DFAB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67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F33C7B-2A8F-4FE2-9540-94726107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5C805D7-3CD8-41FB-9E17-D550724F1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F89218A-3085-436C-A10B-4E8851EDE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9F0E4BF-AD35-4D7D-8F21-181BBBAF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2BEC8A6-BEB8-4C60-B79C-35DE96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BFE2B9E-AC79-41B8-91C1-BD2A9E6B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17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7476D4-0283-4B80-9220-662AD0FE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C0C538C-4403-400C-8C8D-7A45658B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36175E-2112-4DC8-AF0A-6DB7EED6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365B011-0B81-45F8-AAE9-C171E43E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C6D8221-CEC6-4102-BC90-8D9F1778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98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097AA55-DE77-4310-9591-E64F20408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19AA17A-9DFB-4332-A2A2-745AA7883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8079616-565E-44F9-BD8B-D555F0C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D727CB-CE28-4927-A776-72FEDA79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836F522-A509-415F-8F83-455E3094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7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7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8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86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9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6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EB16-1CD0-4A02-8EFD-91A6AB3D9987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D8C7-17F3-46DC-A59E-8356F061D8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3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2186EDFB-67AB-4B3B-91C6-F83A7D65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44FEC40-ECE7-48A0-95B6-CE8ACBF9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33052DB-16D2-4E2D-81BE-DEC3DC20B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06CA-A40E-41DC-80E6-7EF403F6FC3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589904-89AE-4F4D-A176-F7A89BED9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3E5B51-8108-4D50-A2A6-A82A4E8EF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CE7E-9A81-4A5C-B409-3CA1D77C8CE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2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223635" y="3310558"/>
            <a:ext cx="6696729" cy="513135"/>
          </a:xfrm>
          <a:prstGeom prst="rect">
            <a:avLst/>
          </a:prstGeom>
          <a:ln>
            <a:solidFill>
              <a:schemeClr val="bg1"/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pt-B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/>
                <a:latin typeface="Arial Black" panose="020B0A04020102020204" pitchFamily="34" charset="0"/>
              </a:rPr>
              <a:t>CARTEIRA PEDAGÓGICA</a:t>
            </a:r>
          </a:p>
        </p:txBody>
      </p:sp>
      <p:pic>
        <p:nvPicPr>
          <p:cNvPr id="15" name="Espaço Reservado para Conteúdo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372" y="4014761"/>
            <a:ext cx="1120194" cy="1125217"/>
          </a:xfrm>
          <a:prstGeom prst="rect">
            <a:avLst/>
          </a:prstGeom>
        </p:spPr>
      </p:pic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969698" y="3864428"/>
            <a:ext cx="5939490" cy="602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cmpd="thickThin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NOME DA ESCOLA: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969698" y="4577370"/>
            <a:ext cx="5939489" cy="6224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cmpd="thickThin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NOME DO</a:t>
            </a:r>
            <a:r>
              <a:rPr kumimoji="0" lang="pt-BR" altLang="pt-BR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PROFESSOR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51587" y="5964073"/>
            <a:ext cx="193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0349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11775"/>
              </p:ext>
            </p:extLst>
          </p:nvPr>
        </p:nvGraphicFramePr>
        <p:xfrm>
          <a:off x="199241" y="242182"/>
          <a:ext cx="8701802" cy="6248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6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3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10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9130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MEU PERCURSO REMOTO CONTATO</a:t>
                      </a:r>
                      <a:r>
                        <a:rPr lang="pt-BR" sz="1200" b="1" baseline="0" dirty="0">
                          <a:effectLst/>
                          <a:latin typeface="+mn-lt"/>
                        </a:rPr>
                        <a:t> COM AS FAMÍLIAS</a:t>
                      </a:r>
                      <a:r>
                        <a:rPr lang="pt-BR" sz="1200" b="1" dirty="0">
                          <a:effectLst/>
                          <a:latin typeface="+mn-lt"/>
                        </a:rPr>
                        <a:t> – OPÇÃO 1 (COR)</a:t>
                      </a: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NOME</a:t>
                      </a:r>
                      <a:r>
                        <a:rPr lang="pt-BR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COMPLETO DAS</a:t>
                      </a:r>
                      <a:r>
                        <a:rPr lang="pt-BR" sz="1200" baseline="0" dirty="0">
                          <a:effectLst/>
                          <a:latin typeface="+mn-lt"/>
                        </a:rPr>
                        <a:t> CRIANÇAS</a:t>
                      </a:r>
                      <a:endParaRPr lang="pt-BR" sz="12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ATENDIMENTO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LIGAÇÃO TELEFÔNICA OU CONTATO INDIVIDUAL NO GRUPO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VISUALIZAÇÃO DA FAMÍLIA DAS PROPOSTAS DE ATIVIDADES NO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 DA FAMÍLIA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 FOTOS, COMENTÁRIOS E VÍDEOS DA CRIANÇA NO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DAS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ATIVIDADES IMPRESSAS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 ESTÁ USANDO A 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 UNIVESP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 DA FAMÍLIA 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E-MAIL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 FACEBOOK DA ESCOLA/ MENSAGER DO FACEBOOK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Amanda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Bruno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Carlos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42247"/>
              </p:ext>
            </p:extLst>
          </p:nvPr>
        </p:nvGraphicFramePr>
        <p:xfrm>
          <a:off x="199241" y="242182"/>
          <a:ext cx="8701802" cy="6248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6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3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10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9130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MEU PERCURSO REMOTO CONTATO</a:t>
                      </a:r>
                      <a:r>
                        <a:rPr lang="pt-BR" sz="1200" b="1" baseline="0" dirty="0">
                          <a:effectLst/>
                          <a:latin typeface="+mn-lt"/>
                        </a:rPr>
                        <a:t> COM AS FAMÍLIAS</a:t>
                      </a:r>
                      <a:r>
                        <a:rPr lang="pt-BR" sz="1200" b="1" dirty="0">
                          <a:effectLst/>
                          <a:latin typeface="+mn-lt"/>
                        </a:rPr>
                        <a:t> – OPÇÃO 1 (COR)</a:t>
                      </a: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NOME</a:t>
                      </a:r>
                      <a:r>
                        <a:rPr lang="pt-BR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COMPLETO DAS</a:t>
                      </a:r>
                      <a:r>
                        <a:rPr lang="pt-BR" sz="1200" baseline="0" dirty="0">
                          <a:effectLst/>
                          <a:latin typeface="+mn-lt"/>
                        </a:rPr>
                        <a:t> CRIANÇAS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ATENDIMENTO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LIGAÇÃO TELEFÔNICA OU CONTATO INDIVIDUAL NO GRUPO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VISUALIZAÇÃO DA FAMÍLIA DAS PROPOSTAS DE ATIVIDADES NO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 DA FAMÍLIA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 FOTOS, COMENTÁRIOS E VÍDEOS DA CRIANÇA NO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DAS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ATIVIDADES IMPRESSAS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 ESTÁ USANDO A 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 UNIVESP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 DA FAMÍLIA 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E-MAIL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 FACEBOOK DA ESCOLA/ MENSAGER DO FACEBOOK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             Amanda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              Bruno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81" y="2537713"/>
            <a:ext cx="344160" cy="2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078" y="2883852"/>
            <a:ext cx="325463" cy="29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4"/>
          <a:stretch>
            <a:fillRect/>
          </a:stretch>
        </p:blipFill>
        <p:spPr>
          <a:xfrm>
            <a:off x="3553024" y="2547040"/>
            <a:ext cx="370214" cy="271793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tretch>
            <a:fillRect/>
          </a:stretch>
        </p:blipFill>
        <p:spPr>
          <a:xfrm>
            <a:off x="3553024" y="2846659"/>
            <a:ext cx="388564" cy="26461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6"/>
          <a:stretch>
            <a:fillRect/>
          </a:stretch>
        </p:blipFill>
        <p:spPr>
          <a:xfrm>
            <a:off x="4410127" y="2509186"/>
            <a:ext cx="346098" cy="309647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5"/>
          <a:stretch>
            <a:fillRect/>
          </a:stretch>
        </p:blipFill>
        <p:spPr>
          <a:xfrm>
            <a:off x="3577198" y="3291495"/>
            <a:ext cx="388564" cy="26461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6"/>
          <a:stretch>
            <a:fillRect/>
          </a:stretch>
        </p:blipFill>
        <p:spPr>
          <a:xfrm>
            <a:off x="4410127" y="2867920"/>
            <a:ext cx="346098" cy="309647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4405552" y="3284312"/>
            <a:ext cx="370214" cy="2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5003" y="90449"/>
            <a:ext cx="8930244" cy="66784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8225" y="376518"/>
            <a:ext cx="327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9900"/>
                </a:solidFill>
              </a:rPr>
              <a:t>REGISTRO REFLEXIVO DO MÊS </a:t>
            </a:r>
            <a:r>
              <a:rPr lang="pt-BR" sz="2000" b="1" dirty="0" smtClean="0">
                <a:solidFill>
                  <a:srgbClr val="FF9900"/>
                </a:solidFill>
              </a:rPr>
              <a:t>_____/2020</a:t>
            </a:r>
            <a:endParaRPr lang="pt-BR" sz="2000" b="1" dirty="0">
              <a:solidFill>
                <a:srgbClr val="FF99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818422">
            <a:off x="3407028" y="1085363"/>
            <a:ext cx="1418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Como está a  interação do professor ou educadores com os bebês e crianças?</a:t>
            </a:r>
          </a:p>
        </p:txBody>
      </p:sp>
      <p:sp>
        <p:nvSpPr>
          <p:cNvPr id="14" name="CaixaDeTexto 13"/>
          <p:cNvSpPr txBox="1"/>
          <p:nvPr/>
        </p:nvSpPr>
        <p:spPr>
          <a:xfrm rot="1666942">
            <a:off x="642506" y="1607133"/>
            <a:ext cx="1418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As famílias estão fazendo devolutivas </a:t>
            </a: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das </a:t>
            </a:r>
            <a:r>
              <a:rPr lang="pt-BR" sz="15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propostas?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320073" y="2740980"/>
            <a:ext cx="2659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A família está engajada no trabalho de aula remota?</a:t>
            </a:r>
          </a:p>
        </p:txBody>
      </p:sp>
      <p:sp>
        <p:nvSpPr>
          <p:cNvPr id="16" name="CaixaDeTexto 15"/>
          <p:cNvSpPr txBox="1"/>
          <p:nvPr/>
        </p:nvSpPr>
        <p:spPr>
          <a:xfrm rot="20235791">
            <a:off x="401132" y="2907544"/>
            <a:ext cx="176498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Quais propostas estão fazendo sucesso no mês</a:t>
            </a:r>
            <a:r>
              <a:rPr lang="pt-BR" sz="15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?</a:t>
            </a:r>
          </a:p>
          <a:p>
            <a:endParaRPr lang="pt-BR" sz="15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Quais as maiores dificuldades?</a:t>
            </a:r>
          </a:p>
          <a:p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Veja como foi o registro remoto? </a:t>
            </a:r>
          </a:p>
          <a:p>
            <a:endParaRPr lang="pt-BR" sz="15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55626" y="5069472"/>
            <a:ext cx="358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_________________________________________________________________________________________________________________________________________________</a:t>
            </a:r>
          </a:p>
        </p:txBody>
      </p:sp>
      <p:sp>
        <p:nvSpPr>
          <p:cNvPr id="18" name="CaixaDeTexto 17"/>
          <p:cNvSpPr txBox="1"/>
          <p:nvPr/>
        </p:nvSpPr>
        <p:spPr>
          <a:xfrm rot="21141707">
            <a:off x="3248021" y="3604941"/>
            <a:ext cx="146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Todos os Campos de Experiências estão sendo  incentivados na semana?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14368" y="376518"/>
            <a:ext cx="4193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O registro reflexivo será muito importante. Será sobre seu trabalho coletivo realizado no mês. Não poderá ser feito em dois parágrafos. Ele refletirá os avanços, as dificuldades, as propostas para melhorar o trabalho, revelará como está a interação com as famílias e principalmente algumas devolutivas das crianças. Observando os registros do trabalho remoto, cada professor irá analisar como está o envolvimento das famílias.</a:t>
            </a:r>
            <a:endParaRPr lang="pt-BR" dirty="0"/>
          </a:p>
          <a:p>
            <a:pPr algn="just"/>
            <a:r>
              <a:rPr lang="pt-BR" b="1" dirty="0"/>
              <a:t>Destacar as propostas mais significativas realizadas no mês, vai ressaltar o trabalho do professor, empenho e dedicação dos pais e principalmente boas vivências para as crianças. </a:t>
            </a:r>
            <a:endParaRPr lang="pt-BR" dirty="0"/>
          </a:p>
          <a:p>
            <a:pPr algn="just"/>
            <a:r>
              <a:rPr lang="pt-BR" b="1" dirty="0"/>
              <a:t>Refletir também em ações, atitudes, propostas que podem ser melhoradas será muito importante para o professor.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96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1365" y="242047"/>
            <a:ext cx="8841137" cy="6454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b="1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13103" y="383241"/>
            <a:ext cx="8537659" cy="61721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350" b="1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4179" y="1421333"/>
            <a:ext cx="37013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FF9900"/>
                </a:solidFill>
              </a:rPr>
              <a:t>FOTOS/ </a:t>
            </a:r>
            <a:r>
              <a:rPr lang="pt-BR" sz="1500" b="1" dirty="0" err="1">
                <a:solidFill>
                  <a:srgbClr val="FF9900"/>
                </a:solidFill>
              </a:rPr>
              <a:t>PRINTs</a:t>
            </a:r>
            <a:r>
              <a:rPr lang="pt-BR" sz="1500" b="1" dirty="0">
                <a:solidFill>
                  <a:srgbClr val="FF9900"/>
                </a:solidFill>
              </a:rPr>
              <a:t> SIGNIFICATIVAS D0 MÊS</a:t>
            </a:r>
          </a:p>
          <a:p>
            <a:r>
              <a:rPr lang="pt-BR" sz="1350" dirty="0"/>
              <a:t>__________________________________________________________________________________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95032" y="2773456"/>
            <a:ext cx="325755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 PRINTS de devolutivas dos pais ou  FOTOS de crianças diferentes</a:t>
            </a:r>
            <a:r>
              <a:rPr lang="pt-BR" sz="1350" b="1" dirty="0" smtClean="0"/>
              <a:t>.</a:t>
            </a:r>
          </a:p>
          <a:p>
            <a:r>
              <a:rPr lang="pt-BR" sz="1400" b="1" dirty="0"/>
              <a:t>Colocar no máximo   5 fotos ou </a:t>
            </a:r>
            <a:r>
              <a:rPr lang="pt-BR" sz="1400" b="1" dirty="0" err="1"/>
              <a:t>prints</a:t>
            </a:r>
            <a:r>
              <a:rPr lang="pt-BR" sz="1400" b="1" dirty="0"/>
              <a:t> de registros das famílias. </a:t>
            </a:r>
            <a:endParaRPr lang="pt-BR" sz="1400" dirty="0"/>
          </a:p>
          <a:p>
            <a:r>
              <a:rPr lang="pt-BR" sz="1400" b="1" dirty="0"/>
              <a:t>As fotos tipo mosaico pode contemplar </a:t>
            </a:r>
            <a:r>
              <a:rPr lang="pt-BR" sz="1400" b="1" dirty="0" smtClean="0"/>
              <a:t>mais </a:t>
            </a:r>
            <a:r>
              <a:rPr lang="pt-BR" sz="1400" b="1" dirty="0"/>
              <a:t>crianças.</a:t>
            </a:r>
            <a:endParaRPr lang="pt-BR" sz="1400" dirty="0"/>
          </a:p>
          <a:p>
            <a:r>
              <a:rPr lang="pt-BR" sz="1400" b="1" dirty="0"/>
              <a:t>Será difícil, selecionar!</a:t>
            </a:r>
            <a:endParaRPr lang="pt-BR" sz="1350" b="1" dirty="0"/>
          </a:p>
        </p:txBody>
      </p:sp>
    </p:spTree>
    <p:extLst>
      <p:ext uri="{BB962C8B-B14F-4D97-AF65-F5344CB8AC3E}">
        <p14:creationId xmlns:p14="http://schemas.microsoft.com/office/powerpoint/2010/main" val="56543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333" y="3372722"/>
            <a:ext cx="7772400" cy="1222903"/>
          </a:xfrm>
        </p:spPr>
        <p:txBody>
          <a:bodyPr>
            <a:norm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------Tema------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77" y="122830"/>
            <a:ext cx="8940890" cy="6600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Espaço Reservado para Conteúdo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944" y="2533257"/>
            <a:ext cx="2668648" cy="2680614"/>
          </a:xfrm>
          <a:prstGeom prst="rect">
            <a:avLst/>
          </a:prstGeo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213369" y="1236097"/>
            <a:ext cx="6696729" cy="51313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pt-BR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 panose="020B0A04020102020204" pitchFamily="34" charset="0"/>
              </a:rPr>
              <a:t>CARTEIRA PEDAGÓGICA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86178" y="2465356"/>
            <a:ext cx="4136198" cy="19190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cmpd="thickThin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PERÍODO DE MONITORAMENTO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INÍCIO: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BR" altLang="pt-B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FIM: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86178" y="4602728"/>
            <a:ext cx="4136198" cy="12060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cmpd="thickThin">
            <a:solidFill>
              <a:srgbClr val="0000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altLang="pt-BR" sz="1400" b="1" dirty="0" smtClean="0"/>
              <a:t>NÍVEL/ TURMA: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30154" y="3967423"/>
            <a:ext cx="197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cs typeface="Adobe Devanagari" panose="02040503050201020203" pitchFamily="18" charset="0"/>
              </a:rPr>
              <a:t>CARTEIRA PEDAGÓGICA</a:t>
            </a:r>
          </a:p>
        </p:txBody>
      </p:sp>
    </p:spTree>
    <p:extLst>
      <p:ext uri="{BB962C8B-B14F-4D97-AF65-F5344CB8AC3E}">
        <p14:creationId xmlns:p14="http://schemas.microsoft.com/office/powerpoint/2010/main" val="41070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ão Paulo: roteiros, onde ficar, como circular, vida noturna | Viagem ...">
            <a:extLst>
              <a:ext uri="{FF2B5EF4-FFF2-40B4-BE49-F238E27FC236}">
                <a16:creationId xmlns:a16="http://schemas.microsoft.com/office/drawing/2014/main" xmlns="" id="{37C59E7C-F1E5-434F-8E16-2BD54E42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1793631" cy="11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usada Villa Del Mare">
            <a:extLst>
              <a:ext uri="{FF2B5EF4-FFF2-40B4-BE49-F238E27FC236}">
                <a16:creationId xmlns:a16="http://schemas.microsoft.com/office/drawing/2014/main" xmlns="" id="{893B3EBC-A458-44BC-BAFB-F03012602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/>
          <a:stretch/>
        </p:blipFill>
        <p:spPr bwMode="auto">
          <a:xfrm>
            <a:off x="1793631" y="857251"/>
            <a:ext cx="1909689" cy="11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ercadão de Jacareí será revitalizado | SP RIO +">
            <a:extLst>
              <a:ext uri="{FF2B5EF4-FFF2-40B4-BE49-F238E27FC236}">
                <a16:creationId xmlns:a16="http://schemas.microsoft.com/office/drawing/2014/main" xmlns="" id="{BA9BE76A-B8E6-4ABA-A0E8-AD62FFA5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857250"/>
            <a:ext cx="2134333" cy="11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otafogo é o bairro mais cool do Brasil em site americano - Diário ...">
            <a:extLst>
              <a:ext uri="{FF2B5EF4-FFF2-40B4-BE49-F238E27FC236}">
                <a16:creationId xmlns:a16="http://schemas.microsoft.com/office/drawing/2014/main" xmlns="" id="{11FE1339-6826-469B-BD19-200BEC4B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53" y="855787"/>
            <a:ext cx="1793631" cy="11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stado do Espírito Santo, conheça a terra capixaba.">
            <a:extLst>
              <a:ext uri="{FF2B5EF4-FFF2-40B4-BE49-F238E27FC236}">
                <a16:creationId xmlns:a16="http://schemas.microsoft.com/office/drawing/2014/main" xmlns="" id="{080678B1-65EC-411E-9C25-27C50EA25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14515"/>
          <a:stretch/>
        </p:blipFill>
        <p:spPr bwMode="auto">
          <a:xfrm>
            <a:off x="7631284" y="857250"/>
            <a:ext cx="1512716" cy="11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3393C56-F5BF-4013-8EA6-FD8A34D1AEF1}"/>
              </a:ext>
            </a:extLst>
          </p:cNvPr>
          <p:cNvSpPr/>
          <p:nvPr/>
        </p:nvSpPr>
        <p:spPr>
          <a:xfrm>
            <a:off x="314418" y="2147716"/>
            <a:ext cx="8736037" cy="3810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200" b="1" dirty="0">
              <a:ln w="9525">
                <a:solidFill>
                  <a:srgbClr val="FFC000">
                    <a:lumMod val="40000"/>
                    <a:lumOff val="6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7CF8B53-985B-4F96-B807-B11473126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744" y="5674087"/>
            <a:ext cx="6529382" cy="3703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FB3A6EE-EB8A-4EA0-A29F-A3DF2CFA292E}"/>
              </a:ext>
            </a:extLst>
          </p:cNvPr>
          <p:cNvSpPr txBox="1"/>
          <p:nvPr/>
        </p:nvSpPr>
        <p:spPr>
          <a:xfrm>
            <a:off x="786850" y="857250"/>
            <a:ext cx="106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SÃO PAULO - SP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567F7EF-02B5-4F15-93CA-7E2C37D4803E}"/>
              </a:ext>
            </a:extLst>
          </p:cNvPr>
          <p:cNvSpPr txBox="1"/>
          <p:nvPr/>
        </p:nvSpPr>
        <p:spPr>
          <a:xfrm>
            <a:off x="2368067" y="838848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CARAGUATATUBA - SP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75A82CF-2916-40A3-8B2F-5EF0267F9442}"/>
              </a:ext>
            </a:extLst>
          </p:cNvPr>
          <p:cNvSpPr txBox="1"/>
          <p:nvPr/>
        </p:nvSpPr>
        <p:spPr>
          <a:xfrm>
            <a:off x="4993581" y="855221"/>
            <a:ext cx="894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JACAREÍ - SP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EC1DA6D-3D0F-4E36-A3F0-AE21BCAE109B}"/>
              </a:ext>
            </a:extLst>
          </p:cNvPr>
          <p:cNvSpPr txBox="1"/>
          <p:nvPr/>
        </p:nvSpPr>
        <p:spPr>
          <a:xfrm>
            <a:off x="6379649" y="838847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RIO DE JANEIRO - RJ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1614C1E-418E-4CBF-B15E-92A6FD7A3959}"/>
              </a:ext>
            </a:extLst>
          </p:cNvPr>
          <p:cNvSpPr txBox="1"/>
          <p:nvPr/>
        </p:nvSpPr>
        <p:spPr>
          <a:xfrm>
            <a:off x="8072194" y="862505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VILHA VELHA - 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89216"/>
              </p:ext>
            </p:extLst>
          </p:nvPr>
        </p:nvGraphicFramePr>
        <p:xfrm>
          <a:off x="983975" y="2256517"/>
          <a:ext cx="7555395" cy="34404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11079"/>
                <a:gridCol w="1511079"/>
                <a:gridCol w="1511079"/>
                <a:gridCol w="1511079"/>
                <a:gridCol w="1511079"/>
              </a:tblGrid>
              <a:tr h="228600">
                <a:tc gridSpan="5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PROPOSTAS</a:t>
                      </a:r>
                      <a:r>
                        <a:rPr lang="pt-BR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DE MÊS DE SETEMBRO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28600">
                <a:tc gridSpan="5"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Quadro Semanal de Propostas enviadas para as</a:t>
                      </a:r>
                      <a:r>
                        <a:rPr lang="pt-BR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crianças e famílias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Segunda Feira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Terça feira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Quarta</a:t>
                      </a:r>
                      <a:r>
                        <a:rPr lang="pt-BR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feira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Quinta feira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Sexta feira </a:t>
                      </a:r>
                      <a:endParaRPr lang="pt-BR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pPr algn="r"/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01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Culinária 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História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02</a:t>
                      </a:r>
                    </a:p>
                    <a:p>
                      <a:pPr algn="ctr"/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Luz e sombra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Brinquedos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 brincadeiras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03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Criança Cientista </a:t>
                      </a: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Vivências </a:t>
                      </a:r>
                      <a:r>
                        <a:rPr lang="pt-BR" sz="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Socioemocionais</a:t>
                      </a:r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Música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cuidados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com o corpo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Educação financeira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07</a:t>
                      </a: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Independência</a:t>
                      </a:r>
                      <a:r>
                        <a:rPr lang="pt-BR" sz="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do Brasil</a:t>
                      </a:r>
                    </a:p>
                    <a:p>
                      <a:pPr algn="ctr"/>
                      <a:r>
                        <a:rPr lang="pt-BR" sz="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Momento cívico </a:t>
                      </a:r>
                      <a:r>
                        <a:rPr lang="pt-BR" sz="8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</a:t>
                      </a:r>
                      <a:r>
                        <a:rPr lang="pt-BR" sz="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line</a:t>
                      </a:r>
                      <a:r>
                        <a:rPr lang="pt-BR" sz="8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08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Culinária 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História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09</a:t>
                      </a:r>
                    </a:p>
                    <a:p>
                      <a:pPr algn="ctr"/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Luz e sombra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Brinquedos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 brincadeiras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Criança Cientista </a:t>
                      </a: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Vivências </a:t>
                      </a:r>
                      <a:r>
                        <a:rPr lang="pt-BR" sz="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Socioemocionais</a:t>
                      </a:r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Música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cuidados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com o corpo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Educação financeira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  <a:p>
                      <a:pPr algn="ctr"/>
                      <a:r>
                        <a:rPr lang="pt-BR" sz="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Riscantes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Natureza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Culinária 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História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  <a:p>
                      <a:pPr algn="ctr"/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Luz e sombra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Brinquedos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 brincadeiras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Criança Cientista </a:t>
                      </a: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Vivências </a:t>
                      </a:r>
                      <a:r>
                        <a:rPr lang="pt-BR" sz="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Socioemocionais</a:t>
                      </a:r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Música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cuidados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com o corpo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Educação financeira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  <a:p>
                      <a:pPr algn="ctr"/>
                      <a:r>
                        <a:rPr lang="pt-BR" sz="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Riscantes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Natureza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Culinária 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História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  <a:p>
                      <a:pPr algn="ctr"/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Luz e sombra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Brinquedos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 brincadeiras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Criança Cientista </a:t>
                      </a: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Vivências </a:t>
                      </a:r>
                      <a:r>
                        <a:rPr lang="pt-BR" sz="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Socioemocionais</a:t>
                      </a:r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Música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cuidados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com o corpo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Educação financeira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445770"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  <a:p>
                      <a:pPr algn="ctr"/>
                      <a:r>
                        <a:rPr lang="pt-BR" sz="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Riscantes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Natureza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Culinária </a:t>
                      </a: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História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Luz e sombra</a:t>
                      </a:r>
                      <a:endParaRPr lang="pt-BR" sz="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pt-BR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Brinquedos</a:t>
                      </a:r>
                      <a:r>
                        <a:rPr lang="pt-BR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e brincadeiras </a:t>
                      </a:r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pt-BR" sz="80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pt-BR" sz="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39200"/>
              </a:clrFrom>
              <a:clrTo>
                <a:srgbClr val="F39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0" t="83960" r="2987" b="2899"/>
          <a:stretch/>
        </p:blipFill>
        <p:spPr>
          <a:xfrm>
            <a:off x="8256898" y="5909484"/>
            <a:ext cx="750627" cy="900752"/>
          </a:xfr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-13647" y="368496"/>
            <a:ext cx="9143999" cy="5186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F39200"/>
                </a:solidFill>
                <a:latin typeface="+mn-lt"/>
              </a:rPr>
              <a:t>QUADRO DE ROTINA DO TRABALHO </a:t>
            </a:r>
            <a:r>
              <a:rPr lang="pt-BR" sz="2400" b="1" dirty="0" smtClean="0">
                <a:solidFill>
                  <a:srgbClr val="F39200"/>
                </a:solidFill>
                <a:latin typeface="+mn-lt"/>
              </a:rPr>
              <a:t>REMOTO DO PROFESSOR</a:t>
            </a:r>
            <a:endParaRPr lang="pt-BR" sz="2400" b="1" dirty="0">
              <a:solidFill>
                <a:srgbClr val="F39200"/>
              </a:solidFill>
              <a:latin typeface="+mn-lt"/>
            </a:endParaRPr>
          </a:p>
        </p:txBody>
      </p:sp>
      <p:sp>
        <p:nvSpPr>
          <p:cNvPr id="2" name="Triângulo isósceles 1"/>
          <p:cNvSpPr/>
          <p:nvPr/>
        </p:nvSpPr>
        <p:spPr>
          <a:xfrm rot="3011661">
            <a:off x="8147716" y="5704767"/>
            <a:ext cx="409433" cy="4913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22826"/>
              </p:ext>
            </p:extLst>
          </p:nvPr>
        </p:nvGraphicFramePr>
        <p:xfrm>
          <a:off x="204716" y="1105468"/>
          <a:ext cx="8630002" cy="54370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3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3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2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SEGUNDA-FEIRA | ___/___/2020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QUARTA-FEIRA </a:t>
                      </a:r>
                      <a:r>
                        <a:rPr lang="pt-BR" sz="1200" dirty="0">
                          <a:effectLst/>
                        </a:rPr>
                        <a:t>| ___/___/2020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SEXTA-FEIRA </a:t>
                      </a:r>
                      <a:r>
                        <a:rPr lang="pt-BR" sz="1200" dirty="0">
                          <a:effectLst/>
                        </a:rPr>
                        <a:t>| ___/___/2020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REGISTRO DA POSTAGEM DAS  2 ATIVIDADES E  ESCREVER</a:t>
                      </a:r>
                      <a:r>
                        <a:rPr lang="pt-BR" sz="1200" baseline="0" dirty="0" smtClean="0">
                          <a:effectLst/>
                        </a:rPr>
                        <a:t> OS </a:t>
                      </a:r>
                      <a:r>
                        <a:rPr lang="pt-BR" sz="1200" dirty="0" smtClean="0">
                          <a:effectLst/>
                        </a:rPr>
                        <a:t>CAMPOS DE EXPERIÊNCIAS.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REGISTRAR AS AIVIDADES</a:t>
                      </a:r>
                      <a:r>
                        <a:rPr lang="pt-BR" sz="1200" baseline="0" dirty="0" smtClean="0">
                          <a:effectLst/>
                        </a:rPr>
                        <a:t> QUE TALVEZ TENHA REALIZADO: </a:t>
                      </a:r>
                      <a:r>
                        <a:rPr lang="pt-BR" sz="1200" dirty="0">
                          <a:effectLst/>
                        </a:rPr>
                        <a:t> </a:t>
                      </a:r>
                      <a:r>
                        <a:rPr lang="pt-BR" sz="1200" dirty="0" smtClean="0">
                          <a:effectLst/>
                        </a:rPr>
                        <a:t>REUNIÃO/ESTUDO, 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ORIENTAÇÕES RECEBIDAS</a:t>
                      </a:r>
                      <a:r>
                        <a:rPr lang="pt-BR" sz="1200" dirty="0" smtClean="0">
                          <a:effectLst/>
                        </a:rPr>
                        <a:t>: PELA EQUIPE GESTORA, GRAVAÇÃO DE VÍDEO</a:t>
                      </a:r>
                      <a:r>
                        <a:rPr lang="pt-BR" sz="1200" baseline="0" dirty="0" smtClean="0">
                          <a:effectLst/>
                        </a:rPr>
                        <a:t> OU AUDIO, </a:t>
                      </a:r>
                      <a:r>
                        <a:rPr lang="pt-BR" sz="1200" dirty="0" smtClean="0">
                          <a:effectLst/>
                        </a:rPr>
                        <a:t>SELEÇÃO</a:t>
                      </a:r>
                      <a:r>
                        <a:rPr lang="pt-BR" sz="1200" baseline="0" dirty="0" smtClean="0">
                          <a:effectLst/>
                        </a:rPr>
                        <a:t> DE ATIVIDADES DO CADERNO, PESQUISA ETC.</a:t>
                      </a: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REGISTRO DA POSTAGEM DAS  2 ATIVIDADES E  ESCREVER</a:t>
                      </a:r>
                      <a:r>
                        <a:rPr lang="pt-BR" sz="1200" baseline="0" dirty="0" smtClean="0">
                          <a:effectLst/>
                        </a:rPr>
                        <a:t> OS </a:t>
                      </a:r>
                      <a:r>
                        <a:rPr lang="pt-BR" sz="1200" dirty="0" smtClean="0">
                          <a:effectLst/>
                        </a:rPr>
                        <a:t>CAMPOS DE EXPERIÊNCIAS.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REGISTRAR AS AIVIDADES</a:t>
                      </a:r>
                      <a:r>
                        <a:rPr lang="pt-BR" sz="1200" baseline="0" dirty="0" smtClean="0">
                          <a:effectLst/>
                        </a:rPr>
                        <a:t> QUE TALVEZ TENHA REALIZADO: </a:t>
                      </a:r>
                      <a:r>
                        <a:rPr lang="pt-BR" sz="1200" dirty="0" smtClean="0">
                          <a:effectLst/>
                        </a:rPr>
                        <a:t> REUNIÃO/ESTUDO,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ORIENTAÇÕES RECEBIDAS: PELA EQUIPE GESTORA, GRAVAÇÃO DE VÍDEO</a:t>
                      </a:r>
                      <a:r>
                        <a:rPr lang="pt-BR" sz="1200" baseline="0" dirty="0" smtClean="0">
                          <a:effectLst/>
                        </a:rPr>
                        <a:t> OU AUDIO, </a:t>
                      </a:r>
                      <a:r>
                        <a:rPr lang="pt-BR" sz="1200" dirty="0" smtClean="0">
                          <a:effectLst/>
                        </a:rPr>
                        <a:t>SELEÇÃO</a:t>
                      </a:r>
                      <a:r>
                        <a:rPr lang="pt-BR" sz="1200" baseline="0" dirty="0" smtClean="0">
                          <a:effectLst/>
                        </a:rPr>
                        <a:t> DE ATIVIDADES DO CADERNO, PESQUISA ETC.</a:t>
                      </a: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REGISTRO DA POSTAGEM DAS  2 ATIVIDADES E  ESCREVER</a:t>
                      </a:r>
                      <a:r>
                        <a:rPr lang="pt-BR" sz="1200" baseline="0" dirty="0" smtClean="0">
                          <a:effectLst/>
                        </a:rPr>
                        <a:t> OS </a:t>
                      </a:r>
                      <a:r>
                        <a:rPr lang="pt-BR" sz="1200" dirty="0" smtClean="0">
                          <a:effectLst/>
                        </a:rPr>
                        <a:t>CAMPOS DE EXPERIÊNCIAS.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REGISTRAR AS AIVIDADES</a:t>
                      </a:r>
                      <a:r>
                        <a:rPr lang="pt-BR" sz="1200" baseline="0" dirty="0" smtClean="0">
                          <a:effectLst/>
                        </a:rPr>
                        <a:t> QUE TALVEZ TENHA REALIZADO: </a:t>
                      </a:r>
                      <a:r>
                        <a:rPr lang="pt-BR" sz="1200" dirty="0" smtClean="0">
                          <a:effectLst/>
                        </a:rPr>
                        <a:t> ORGANIZAR A CARTEIRA PEDAGÓGICA,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ORIENTAÇÕES RECEBIDAS: PELA EQUIPE GESTORA</a:t>
                      </a:r>
                      <a:r>
                        <a:rPr lang="pt-BR" sz="1200" baseline="0" dirty="0" smtClean="0">
                          <a:effectLst/>
                        </a:rPr>
                        <a:t> ETC.</a:t>
                      </a:r>
                      <a:endParaRPr lang="pt-BR" sz="1200" dirty="0" smtClean="0">
                        <a:effectLst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HORA ATIVIDADE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FORMAÇÕES/ TEMA: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ESCREVER OS ASSUNTOS</a:t>
                      </a:r>
                      <a:r>
                        <a:rPr lang="pt-BR" sz="1200" baseline="0" dirty="0" smtClean="0">
                          <a:effectLst/>
                        </a:rPr>
                        <a:t> DISCUTIDOS E ESTUDADOS E AS </a:t>
                      </a:r>
                      <a:r>
                        <a:rPr lang="pt-BR" sz="1200" dirty="0" smtClean="0">
                          <a:effectLst/>
                        </a:rPr>
                        <a:t>ORIENTAÇÕES RECEBIDAS: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HORA ATIVIDADE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FORMAÇÕES/ TEMA: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ESCREVER OS ASSUNTOS</a:t>
                      </a:r>
                      <a:r>
                        <a:rPr lang="pt-BR" sz="1200" baseline="0" dirty="0" smtClean="0">
                          <a:effectLst/>
                        </a:rPr>
                        <a:t> DISCUTIDOS E ESTUDADOS E AS </a:t>
                      </a:r>
                      <a:r>
                        <a:rPr lang="pt-BR" sz="1200" dirty="0" smtClean="0">
                          <a:effectLst/>
                        </a:rPr>
                        <a:t>ORIENTAÇÕES RECEBIDAS: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200" dirty="0" err="1" smtClean="0">
                          <a:effectLst/>
                        </a:rPr>
                        <a:t>Xxxxxxxxxxxxxx</a:t>
                      </a:r>
                      <a:endParaRPr lang="pt-BR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3200" dirty="0">
                        <a:effectLst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31859" y="4652682"/>
            <a:ext cx="2875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LEGENDA CAMPO DE EXPERIENCIAS: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 EF =&gt; Escuta, fala, pensamento e imaginação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EO =&gt; O Eu, o outro e Nós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CG =&gt; Corpo, gestos e movimento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ET =&gt; Espaços, tempos, quantidades, relações e transformações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TS =&gt; Traços, sons, cores e </a:t>
            </a:r>
            <a:r>
              <a:rPr lang="pt-BR" sz="1400" u="sng" dirty="0" smtClean="0">
                <a:solidFill>
                  <a:srgbClr val="0070C0"/>
                </a:solidFill>
              </a:rPr>
              <a:t>formas</a:t>
            </a:r>
            <a:endParaRPr lang="pt-BR" sz="1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39200"/>
              </a:clrFrom>
              <a:clrTo>
                <a:srgbClr val="F39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0" t="83960" r="2987" b="2899"/>
          <a:stretch/>
        </p:blipFill>
        <p:spPr>
          <a:xfrm>
            <a:off x="8256898" y="5909484"/>
            <a:ext cx="750627" cy="900752"/>
          </a:xfr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-13647" y="368496"/>
            <a:ext cx="9143999" cy="518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F39200"/>
                </a:solidFill>
                <a:latin typeface="+mn-lt"/>
              </a:rPr>
              <a:t>QUADRO DE ROTINA DO TRABALHO </a:t>
            </a:r>
            <a:r>
              <a:rPr lang="pt-BR" sz="2400" b="1" dirty="0" smtClean="0">
                <a:solidFill>
                  <a:srgbClr val="F39200"/>
                </a:solidFill>
                <a:latin typeface="+mn-lt"/>
              </a:rPr>
              <a:t>REMOTO DO PROFESSOR</a:t>
            </a:r>
            <a:br>
              <a:rPr lang="pt-BR" sz="2400" b="1" dirty="0" smtClean="0">
                <a:solidFill>
                  <a:srgbClr val="F39200"/>
                </a:solidFill>
                <a:latin typeface="+mn-lt"/>
              </a:rPr>
            </a:br>
            <a:endParaRPr lang="pt-BR" sz="2400" b="1" dirty="0">
              <a:solidFill>
                <a:srgbClr val="F39200"/>
              </a:solidFill>
              <a:latin typeface="+mn-lt"/>
            </a:endParaRPr>
          </a:p>
        </p:txBody>
      </p:sp>
      <p:sp>
        <p:nvSpPr>
          <p:cNvPr id="2" name="Triângulo isósceles 1"/>
          <p:cNvSpPr/>
          <p:nvPr/>
        </p:nvSpPr>
        <p:spPr>
          <a:xfrm rot="3011661">
            <a:off x="8147716" y="5704767"/>
            <a:ext cx="409433" cy="4913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53886"/>
              </p:ext>
            </p:extLst>
          </p:nvPr>
        </p:nvGraphicFramePr>
        <p:xfrm>
          <a:off x="204715" y="1105467"/>
          <a:ext cx="8802809" cy="49994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53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8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TERÇA-FEIRA  </a:t>
                      </a:r>
                      <a:r>
                        <a:rPr lang="pt-BR" sz="1200" dirty="0">
                          <a:effectLst/>
                        </a:rPr>
                        <a:t>| ___/___/2020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</a:rPr>
                        <a:t>QUINTA-FEIRA | ___/___/2020</a:t>
                      </a:r>
                      <a:endParaRPr lang="pt-BR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REGISTRO DA POSTAGEM DAS  2 ATIVIDADES E  ESCREVER</a:t>
                      </a:r>
                      <a:r>
                        <a:rPr lang="pt-BR" sz="1200" baseline="0" dirty="0" smtClean="0">
                          <a:effectLst/>
                        </a:rPr>
                        <a:t> OS </a:t>
                      </a:r>
                      <a:r>
                        <a:rPr lang="pt-BR" sz="1200" dirty="0" smtClean="0">
                          <a:effectLst/>
                        </a:rPr>
                        <a:t>CAMPOS DE EXPERIÊNCIAS.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REGISTRAR AS AIVIDADES</a:t>
                      </a:r>
                      <a:r>
                        <a:rPr lang="pt-BR" sz="1200" baseline="0" dirty="0" smtClean="0">
                          <a:effectLst/>
                        </a:rPr>
                        <a:t> QUE TALVEZ TENHA REALIZADO: </a:t>
                      </a:r>
                      <a:r>
                        <a:rPr lang="pt-BR" sz="1200" dirty="0" smtClean="0">
                          <a:effectLst/>
                        </a:rPr>
                        <a:t> FAZER COLETA</a:t>
                      </a:r>
                      <a:r>
                        <a:rPr lang="pt-BR" sz="1200" baseline="0" dirty="0" smtClean="0">
                          <a:effectLst/>
                        </a:rPr>
                        <a:t> DAS DEVOLUTIVAS, CONVERSAR AS CRIANÇAS/INTERAÇÃO COM AS FAMILAIS E CRIANÇAS/ LIGAÇÃO PARA ALGUMA FAMÍLIA ETC.</a:t>
                      </a: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 smtClean="0">
                        <a:effectLst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REGISTRO DA POSTAGEM DAS  2 ATIVIDADES E  ESCREVER</a:t>
                      </a:r>
                      <a:r>
                        <a:rPr lang="pt-BR" sz="1200" baseline="0" dirty="0" smtClean="0">
                          <a:effectLst/>
                        </a:rPr>
                        <a:t> OS </a:t>
                      </a:r>
                      <a:r>
                        <a:rPr lang="pt-BR" sz="1200" dirty="0" smtClean="0">
                          <a:effectLst/>
                        </a:rPr>
                        <a:t>CAMPOS DE EXPERIÊNCIAS.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REGISTRAR AS AIVIDADES</a:t>
                      </a:r>
                      <a:r>
                        <a:rPr lang="pt-BR" sz="1200" baseline="0" dirty="0" smtClean="0">
                          <a:effectLst/>
                        </a:rPr>
                        <a:t> QUE TALVEZ TENHA REALIZADO: </a:t>
                      </a:r>
                      <a:r>
                        <a:rPr lang="pt-BR" sz="1200" dirty="0" smtClean="0">
                          <a:effectLst/>
                        </a:rPr>
                        <a:t> FAZER COLETA</a:t>
                      </a:r>
                      <a:r>
                        <a:rPr lang="pt-BR" sz="1200" baseline="0" dirty="0" smtClean="0">
                          <a:effectLst/>
                        </a:rPr>
                        <a:t> DAS DEVOLUTIVAS, CONVERSAR AS CRIANÇAS/INTERAÇÃO COM AS FAMILAIS E CRIANÇAS/ LIGAÇÃO PARA ALGUMA FAMÍLIA ETC</a:t>
                      </a:r>
                      <a:endParaRPr lang="pt-BR" sz="1200" dirty="0" smtClean="0">
                        <a:effectLst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43753" y="4222376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Estamos sugerindo 2 slides para registro das atividades remotas da semana. Combinem com a </a:t>
            </a:r>
            <a:r>
              <a:rPr lang="pt-BR" dirty="0" err="1" smtClean="0">
                <a:solidFill>
                  <a:srgbClr val="FF0000"/>
                </a:solidFill>
              </a:rPr>
              <a:t>coord</a:t>
            </a:r>
            <a:r>
              <a:rPr lang="pt-BR" dirty="0" smtClean="0">
                <a:solidFill>
                  <a:srgbClr val="FF0000"/>
                </a:solidFill>
              </a:rPr>
              <a:t> o que acharem melhor para vocês.  Pode-se também fazer segunda e quarta juntos se preferir.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60259" y="4349988"/>
            <a:ext cx="39119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LEGENDA CAMPO DE EXPERIENCIAS: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 EF =&gt; Escuta, fala, pensamento e imaginação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EO =&gt; O Eu, o outro e Nós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CG =&gt; Corpo, gestos e movimento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ET =&gt; Espaços, tempos, quantidades, relações e transformações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400" u="sng" dirty="0">
                <a:solidFill>
                  <a:srgbClr val="0070C0"/>
                </a:solidFill>
              </a:rPr>
              <a:t>TS =&gt; Traços, sons, cores e </a:t>
            </a:r>
            <a:r>
              <a:rPr lang="pt-BR" sz="1400" u="sng" dirty="0" smtClean="0">
                <a:solidFill>
                  <a:srgbClr val="0070C0"/>
                </a:solidFill>
              </a:rPr>
              <a:t>formas</a:t>
            </a:r>
            <a:endParaRPr lang="pt-BR" sz="1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39200"/>
              </a:clrFrom>
              <a:clrTo>
                <a:srgbClr val="F39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0" t="83960" r="2987" b="2899"/>
          <a:stretch/>
        </p:blipFill>
        <p:spPr>
          <a:xfrm>
            <a:off x="8256898" y="5909484"/>
            <a:ext cx="750627" cy="900752"/>
          </a:xfr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-13647" y="368496"/>
            <a:ext cx="9143999" cy="518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2400" b="1" dirty="0" smtClean="0">
                <a:solidFill>
                  <a:srgbClr val="FF0000"/>
                </a:solidFill>
                <a:latin typeface="+mn-lt"/>
              </a:rPr>
              <a:t>OPCIONAL</a:t>
            </a:r>
            <a:r>
              <a:rPr lang="pt-BR" sz="2400" b="1" dirty="0" smtClean="0">
                <a:solidFill>
                  <a:srgbClr val="F39200"/>
                </a:solidFill>
                <a:latin typeface="+mn-lt"/>
              </a:rPr>
              <a:t> -SUGESTÃO AO PROF PRINTAR AS PROPOSTAS </a:t>
            </a:r>
            <a:r>
              <a:rPr lang="pt-BR" sz="2400" b="1" dirty="0">
                <a:solidFill>
                  <a:srgbClr val="F39200"/>
                </a:solidFill>
                <a:latin typeface="+mn-lt"/>
              </a:rPr>
              <a:t>DE ATIVIDADES </a:t>
            </a:r>
            <a:r>
              <a:rPr lang="pt-BR" sz="2400" b="1" dirty="0" smtClean="0">
                <a:solidFill>
                  <a:srgbClr val="F39200"/>
                </a:solidFill>
                <a:latin typeface="+mn-lt"/>
              </a:rPr>
              <a:t>DISPONIBILIZADAS PARA </a:t>
            </a:r>
            <a:r>
              <a:rPr lang="pt-BR" sz="2400" b="1" dirty="0">
                <a:solidFill>
                  <a:srgbClr val="F39200"/>
                </a:solidFill>
                <a:latin typeface="+mn-lt"/>
              </a:rPr>
              <a:t>AS FAMÍLIAS NA SEMANA DO DIA  </a:t>
            </a:r>
            <a:r>
              <a:rPr lang="pt-BR" sz="2400" b="1" dirty="0" smtClean="0">
                <a:solidFill>
                  <a:srgbClr val="F39200"/>
                </a:solidFill>
                <a:latin typeface="+mn-lt"/>
              </a:rPr>
              <a:t>__ </a:t>
            </a:r>
            <a:r>
              <a:rPr lang="pt-BR" sz="2400" b="1" dirty="0">
                <a:solidFill>
                  <a:srgbClr val="F39200"/>
                </a:solidFill>
                <a:latin typeface="+mn-lt"/>
              </a:rPr>
              <a:t>A </a:t>
            </a:r>
            <a:r>
              <a:rPr lang="pt-BR" sz="2400" b="1" dirty="0" smtClean="0">
                <a:solidFill>
                  <a:srgbClr val="F39200"/>
                </a:solidFill>
                <a:latin typeface="+mn-lt"/>
              </a:rPr>
              <a:t>__ DE ____</a:t>
            </a:r>
            <a:endParaRPr lang="pt-BR" sz="2400" b="1" dirty="0">
              <a:solidFill>
                <a:srgbClr val="F39200"/>
              </a:solidFill>
              <a:latin typeface="+mn-lt"/>
            </a:endParaRPr>
          </a:p>
        </p:txBody>
      </p:sp>
      <p:sp>
        <p:nvSpPr>
          <p:cNvPr id="2" name="Triângulo isósceles 1"/>
          <p:cNvSpPr/>
          <p:nvPr/>
        </p:nvSpPr>
        <p:spPr>
          <a:xfrm rot="3011661">
            <a:off x="8147716" y="5704767"/>
            <a:ext cx="409433" cy="4913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204">
            <a:extLst>
              <a:ext uri="{FF2B5EF4-FFF2-40B4-BE49-F238E27FC236}">
                <a16:creationId xmlns:a16="http://schemas.microsoft.com/office/drawing/2014/main" xmlns="" id="{9BF2B4B9-07D4-4245-8B9F-BAE39F1E5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22314"/>
          <a:stretch/>
        </p:blipFill>
        <p:spPr bwMode="auto">
          <a:xfrm>
            <a:off x="3268912" y="1197619"/>
            <a:ext cx="2284723" cy="13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203">
            <a:extLst>
              <a:ext uri="{FF2B5EF4-FFF2-40B4-BE49-F238E27FC236}">
                <a16:creationId xmlns:a16="http://schemas.microsoft.com/office/drawing/2014/main" xmlns="" id="{EBBA4584-43F5-4135-87D0-AB2EB5BB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455479" y="1262230"/>
            <a:ext cx="2257946" cy="12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202">
            <a:extLst>
              <a:ext uri="{FF2B5EF4-FFF2-40B4-BE49-F238E27FC236}">
                <a16:creationId xmlns:a16="http://schemas.microsoft.com/office/drawing/2014/main" xmlns="" id="{70F2C19C-62A9-4F2B-A7BB-58F71156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b="16206"/>
          <a:stretch/>
        </p:blipFill>
        <p:spPr bwMode="auto">
          <a:xfrm>
            <a:off x="347902" y="2511872"/>
            <a:ext cx="2257946" cy="13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201">
            <a:extLst>
              <a:ext uri="{FF2B5EF4-FFF2-40B4-BE49-F238E27FC236}">
                <a16:creationId xmlns:a16="http://schemas.microsoft.com/office/drawing/2014/main" xmlns="" id="{060694F9-DB03-4EAB-90C4-5D681E630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/>
          <a:stretch/>
        </p:blipFill>
        <p:spPr bwMode="auto">
          <a:xfrm>
            <a:off x="455478" y="3865663"/>
            <a:ext cx="2150369" cy="12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200">
            <a:extLst>
              <a:ext uri="{FF2B5EF4-FFF2-40B4-BE49-F238E27FC236}">
                <a16:creationId xmlns:a16="http://schemas.microsoft.com/office/drawing/2014/main" xmlns="" id="{EAA7D1C3-AB1D-47FD-BE50-AE24A62A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/>
          <a:stretch/>
        </p:blipFill>
        <p:spPr bwMode="auto">
          <a:xfrm>
            <a:off x="6109122" y="1302285"/>
            <a:ext cx="2200223" cy="12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99">
            <a:extLst>
              <a:ext uri="{FF2B5EF4-FFF2-40B4-BE49-F238E27FC236}">
                <a16:creationId xmlns:a16="http://schemas.microsoft.com/office/drawing/2014/main" xmlns="" id="{1B5D79A8-21DE-406E-805F-A41965AA0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9" b="544"/>
          <a:stretch/>
        </p:blipFill>
        <p:spPr bwMode="auto">
          <a:xfrm>
            <a:off x="3162615" y="2780734"/>
            <a:ext cx="2391020" cy="13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203">
            <a:extLst>
              <a:ext uri="{FF2B5EF4-FFF2-40B4-BE49-F238E27FC236}">
                <a16:creationId xmlns:a16="http://schemas.microsoft.com/office/drawing/2014/main" xmlns="" id="{EBBA4584-43F5-4135-87D0-AB2EB5BB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3375211" y="4420105"/>
            <a:ext cx="2307403" cy="13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203">
            <a:extLst>
              <a:ext uri="{FF2B5EF4-FFF2-40B4-BE49-F238E27FC236}">
                <a16:creationId xmlns:a16="http://schemas.microsoft.com/office/drawing/2014/main" xmlns="" id="{EBBA4584-43F5-4135-87D0-AB2EB5BB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6000057" y="2716225"/>
            <a:ext cx="2256841" cy="12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202">
            <a:extLst>
              <a:ext uri="{FF2B5EF4-FFF2-40B4-BE49-F238E27FC236}">
                <a16:creationId xmlns:a16="http://schemas.microsoft.com/office/drawing/2014/main" xmlns="" id="{70F2C19C-62A9-4F2B-A7BB-58F71156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b="16206"/>
          <a:stretch/>
        </p:blipFill>
        <p:spPr bwMode="auto">
          <a:xfrm>
            <a:off x="6130363" y="4391598"/>
            <a:ext cx="2259388" cy="13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99">
            <a:extLst>
              <a:ext uri="{FF2B5EF4-FFF2-40B4-BE49-F238E27FC236}">
                <a16:creationId xmlns:a16="http://schemas.microsoft.com/office/drawing/2014/main" xmlns="" id="{1B5D79A8-21DE-406E-805F-A41965AA0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9" b="544"/>
          <a:stretch/>
        </p:blipFill>
        <p:spPr bwMode="auto">
          <a:xfrm>
            <a:off x="531764" y="5308463"/>
            <a:ext cx="2265570" cy="1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92071" y="5705131"/>
            <a:ext cx="326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Obs</a:t>
            </a:r>
            <a:r>
              <a:rPr lang="pt-BR" dirty="0">
                <a:solidFill>
                  <a:srgbClr val="FF0000"/>
                </a:solidFill>
              </a:rPr>
              <a:t>: aqui é um somente um exemplo, por isso tem atividades repetidas. </a:t>
            </a:r>
          </a:p>
        </p:txBody>
      </p:sp>
    </p:spTree>
    <p:extLst>
      <p:ext uri="{BB962C8B-B14F-4D97-AF65-F5344CB8AC3E}">
        <p14:creationId xmlns:p14="http://schemas.microsoft.com/office/powerpoint/2010/main" val="14016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39200"/>
              </a:clrFrom>
              <a:clrTo>
                <a:srgbClr val="F39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0" t="83960" r="2987" b="2899"/>
          <a:stretch/>
        </p:blipFill>
        <p:spPr>
          <a:xfrm>
            <a:off x="7335675" y="5289363"/>
            <a:ext cx="562970" cy="675564"/>
          </a:xfr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826995" y="134471"/>
            <a:ext cx="7071651" cy="32272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1350" b="1" dirty="0">
                <a:solidFill>
                  <a:srgbClr val="F39200"/>
                </a:solidFill>
                <a:latin typeface="+mn-lt"/>
              </a:rPr>
              <a:t>QUADRO DE </a:t>
            </a:r>
            <a:r>
              <a:rPr lang="pt-BR" sz="1350" b="1" dirty="0" smtClean="0">
                <a:solidFill>
                  <a:srgbClr val="F39200"/>
                </a:solidFill>
                <a:latin typeface="+mn-lt"/>
              </a:rPr>
              <a:t>REGISTRO DA ROTINA </a:t>
            </a:r>
            <a:r>
              <a:rPr lang="pt-BR" sz="1350" b="1" dirty="0">
                <a:solidFill>
                  <a:srgbClr val="F39200"/>
                </a:solidFill>
                <a:latin typeface="+mn-lt"/>
              </a:rPr>
              <a:t>DO TRABALHO REMOTO COM AS CRIANÇAS</a:t>
            </a:r>
          </a:p>
        </p:txBody>
      </p:sp>
      <p:sp>
        <p:nvSpPr>
          <p:cNvPr id="2" name="Triângulo isósceles 1"/>
          <p:cNvSpPr/>
          <p:nvPr/>
        </p:nvSpPr>
        <p:spPr>
          <a:xfrm rot="3011661">
            <a:off x="7253788" y="5135827"/>
            <a:ext cx="307075" cy="36848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29604"/>
              </p:ext>
            </p:extLst>
          </p:nvPr>
        </p:nvGraphicFramePr>
        <p:xfrm>
          <a:off x="443753" y="739589"/>
          <a:ext cx="8458199" cy="58318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81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TERÇA-FEIRA </a:t>
                      </a:r>
                      <a:r>
                        <a:rPr lang="pt-BR" sz="900" dirty="0">
                          <a:effectLst/>
                        </a:rPr>
                        <a:t>| ___/___/2020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QUINTA-FEIRA </a:t>
                      </a:r>
                      <a:r>
                        <a:rPr lang="pt-BR" sz="900" dirty="0">
                          <a:effectLst/>
                        </a:rPr>
                        <a:t>| ___/___/2020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7h30 as 8h: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Entrar no grupo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dar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 dia para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crianças e famílias. Aguardar e recepcionar as crianças..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 as 8h30: Brincar de  fazer a chamadinha das crianças e iniciar as interações/ Vídeo chamada com as crianças.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8h30 as 9h30: Explicação no grupo  e fazer postagem da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1ª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 as 10h: Cuidados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o corpo: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lavar as mãos, tomar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lanche, escovar os dentes. Reforçar no grupo os cuidados com a higiene do nariz/ beber água/ tomar banho/ cortar unha </a:t>
                      </a:r>
                      <a:r>
                        <a:rPr lang="pt-BR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pt-BR" sz="11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11h30: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Explicação no grupo  e fazer postagem da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2ª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CADERNO,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orientação para lavagem das mãos e despedida</a:t>
                      </a:r>
                      <a:endParaRPr lang="pt-BR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defRPr sz="1400" u="none" strike="noStrike" cap="none"/>
                      </a:pPr>
                      <a:r>
                        <a:rPr lang="pt-BR" sz="1100" u="sng" strike="noStrike" cap="none" dirty="0" smtClean="0">
                          <a:solidFill>
                            <a:srgbClr val="0070C0"/>
                          </a:solidFill>
                        </a:rPr>
                        <a:t>LEGENDA CAMPO</a:t>
                      </a:r>
                      <a:r>
                        <a:rPr lang="pt-BR" sz="1100" u="sng" strike="noStrike" cap="none" baseline="0" dirty="0" smtClean="0">
                          <a:solidFill>
                            <a:srgbClr val="0070C0"/>
                          </a:solidFill>
                        </a:rPr>
                        <a:t> DE EXPERIENCIAS</a:t>
                      </a:r>
                      <a:r>
                        <a:rPr lang="pt-BR" sz="1100" u="sng" strike="noStrike" cap="none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defRPr sz="1400" u="none" strike="noStrike" cap="none"/>
                      </a:pP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 EF =&gt; Escuta, fala, pensamento e imaginação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defRPr sz="1400" u="none" strike="noStrike" cap="none"/>
                      </a:pP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EO =&gt;</a:t>
                      </a:r>
                      <a:r>
                        <a:rPr lang="pt-BR" sz="1100" u="sng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O Eu, o outro e Nós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defRPr sz="1400" u="none" strike="noStrike" cap="none"/>
                      </a:pP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CG =&gt; Corpo, gestos e movimento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defRPr sz="1400" u="none" strike="noStrike" cap="none"/>
                      </a:pP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ET =&gt;</a:t>
                      </a:r>
                      <a:r>
                        <a:rPr lang="pt-BR" sz="1100" u="sng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Espaços, tempos, quantidades, relações e transformações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defRPr sz="1400" u="none" strike="noStrike" cap="none"/>
                      </a:pPr>
                      <a:r>
                        <a:rPr lang="pt-BR" sz="1100" u="sng" dirty="0" smtClean="0">
                          <a:solidFill>
                            <a:srgbClr val="0070C0"/>
                          </a:solidFill>
                        </a:rPr>
                        <a:t>TS =&gt; Traços, sons, cores e formas</a:t>
                      </a: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7h30 as 8h: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Entrar no grupo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dar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 dia para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crianças e famílias. Aguardar e recepcionar as crianças..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 as 8h30: Brincar de  fazer a chamadinha das crianças e iniciar as interações/ Vídeo chamada com as crianças.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8h30 as 9h30: Explicação no grupo  e fazer postagem da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1ª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 as 10h: Cuidados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o corpo: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lavar as mãos, tomar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lanche, escovar os dentes. Reforçar no grupo os cuidados com a higiene do nariz/ beber água/ tomar banho/ cortar unha </a:t>
                      </a:r>
                      <a:r>
                        <a:rPr lang="pt-BR" sz="11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pt-BR" sz="11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11h30: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Explicação no grupo  e fazer postagem da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2ª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CADERNO,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orientação para lavagem das mãos e despedida</a:t>
                      </a:r>
                      <a:endParaRPr lang="pt-BR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11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4h </a:t>
                      </a:r>
                      <a:endParaRPr lang="pt-BR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 4h</a:t>
                      </a:r>
                      <a:endParaRPr lang="pt-BR" sz="9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823486" y="4743474"/>
            <a:ext cx="30751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Estamos sugerindo 2 slides para registro das atividades remotas da semana. Combinem com a </a:t>
            </a:r>
            <a:r>
              <a:rPr lang="pt-BR" sz="1400" dirty="0" err="1">
                <a:solidFill>
                  <a:srgbClr val="FF0000"/>
                </a:solidFill>
              </a:rPr>
              <a:t>coord</a:t>
            </a:r>
            <a:r>
              <a:rPr lang="pt-BR" sz="1400" dirty="0">
                <a:solidFill>
                  <a:srgbClr val="FF0000"/>
                </a:solidFill>
              </a:rPr>
              <a:t> o que acharem melhor para </a:t>
            </a:r>
            <a:r>
              <a:rPr lang="pt-BR" sz="1400" dirty="0" err="1">
                <a:solidFill>
                  <a:srgbClr val="FF0000"/>
                </a:solidFill>
              </a:rPr>
              <a:t>vcs</a:t>
            </a:r>
            <a:r>
              <a:rPr lang="pt-BR" sz="1400" dirty="0">
                <a:solidFill>
                  <a:srgbClr val="FF0000"/>
                </a:solidFill>
              </a:rPr>
              <a:t>.  Pode-se também fazer segunda e quarta juntos se preferir.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39200"/>
              </a:clrFrom>
              <a:clrTo>
                <a:srgbClr val="F39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0" t="83960" r="2987" b="2899"/>
          <a:stretch/>
        </p:blipFill>
        <p:spPr>
          <a:xfrm>
            <a:off x="8177017" y="5218190"/>
            <a:ext cx="562970" cy="675564"/>
          </a:xfr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580031" y="255855"/>
            <a:ext cx="7596986" cy="3889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sz="1500" b="1" dirty="0">
                <a:solidFill>
                  <a:srgbClr val="F39200"/>
                </a:solidFill>
                <a:latin typeface="+mn-lt"/>
              </a:rPr>
              <a:t>QUADRO DE </a:t>
            </a:r>
            <a:r>
              <a:rPr lang="pt-BR" sz="1500" b="1" dirty="0" smtClean="0">
                <a:solidFill>
                  <a:srgbClr val="F39200"/>
                </a:solidFill>
                <a:latin typeface="+mn-lt"/>
              </a:rPr>
              <a:t>REGISTRO DA ROTINA </a:t>
            </a:r>
            <a:r>
              <a:rPr lang="pt-BR" sz="1500" b="1" dirty="0">
                <a:solidFill>
                  <a:srgbClr val="F39200"/>
                </a:solidFill>
                <a:latin typeface="+mn-lt"/>
              </a:rPr>
              <a:t>DO TRABALHO REMOTO </a:t>
            </a:r>
            <a:r>
              <a:rPr lang="pt-BR" sz="1500" b="1" dirty="0" smtClean="0">
                <a:solidFill>
                  <a:srgbClr val="F39200"/>
                </a:solidFill>
                <a:latin typeface="+mn-lt"/>
              </a:rPr>
              <a:t>COM AS CRIANÇAS </a:t>
            </a:r>
            <a:r>
              <a:rPr lang="pt-BR" sz="1800" b="1" dirty="0">
                <a:solidFill>
                  <a:srgbClr val="F39200"/>
                </a:solidFill>
                <a:latin typeface="+mn-lt"/>
              </a:rPr>
              <a:t/>
            </a:r>
            <a:br>
              <a:rPr lang="pt-BR" sz="1800" b="1" dirty="0">
                <a:solidFill>
                  <a:srgbClr val="F39200"/>
                </a:solidFill>
                <a:latin typeface="+mn-lt"/>
              </a:rPr>
            </a:br>
            <a:endParaRPr lang="pt-BR" sz="1800" b="1" dirty="0">
              <a:solidFill>
                <a:srgbClr val="F39200"/>
              </a:solidFill>
              <a:latin typeface="+mn-lt"/>
            </a:endParaRPr>
          </a:p>
        </p:txBody>
      </p:sp>
      <p:sp>
        <p:nvSpPr>
          <p:cNvPr id="2" name="Triângulo isósceles 1"/>
          <p:cNvSpPr/>
          <p:nvPr/>
        </p:nvSpPr>
        <p:spPr>
          <a:xfrm rot="3011661">
            <a:off x="7253788" y="5135827"/>
            <a:ext cx="307075" cy="36848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90728"/>
              </p:ext>
            </p:extLst>
          </p:nvPr>
        </p:nvGraphicFramePr>
        <p:xfrm>
          <a:off x="336176" y="644818"/>
          <a:ext cx="8403811" cy="58590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2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1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9599"/>
              </a:tblGrid>
              <a:tr h="538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SEGUNDA- FEIRA  | ___/___/2020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QUARTA-FEIRA | ___/___/2020</a:t>
                      </a:r>
                      <a:endParaRPr lang="pt-BR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SEXTA-FEIRA </a:t>
                      </a:r>
                      <a:r>
                        <a:rPr lang="pt-BR" sz="900" dirty="0">
                          <a:effectLst/>
                        </a:rPr>
                        <a:t>| ___/___/2020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51" marR="67151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7h30 as 8h30: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´Po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no grupo as atividades, e as orientações  do dia para as crianças fazerem: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8h30 as 9h30: 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1ª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 as 10h:  L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embretes/ figurinhas/ músicas/ vídeos/ áudios já gravados anteriormente </a:t>
                      </a:r>
                      <a:r>
                        <a:rPr lang="pt-BR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sobre os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Cuidados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o corpo: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lavar as mãos, tomar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lanche, escovar os dentes etc.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11h30: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2ª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CADERNO,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orientação para lavagem das mão. </a:t>
                      </a: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7h30 as 8h30: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´Po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no grupo as atividades, e as orientações  do dia para as crianças fazerem: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8h30 as 9h30: 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1ª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 as 10h:  L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embretes/ figurinhas/ músicas/ vídeos/ áudios já gravados anteriormente </a:t>
                      </a:r>
                      <a:r>
                        <a:rPr lang="pt-BR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sobre os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Cuidados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o corpo: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lavar as mãos, tomar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lanche, escovar os dentes etc.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11h30: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2ª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CADERNO,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orientação para lavagem das mão. </a:t>
                      </a: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7h30 as 8h30: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´Po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no grupo as atividades, e as orientações  do dia para as crianças fazerem: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8h30 as 9h30: 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1ª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9h30 as 10h:  L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embretes/ figurinhas/ músicas/ vídeos/ áudios já gravados anteriormente </a:t>
                      </a:r>
                      <a:r>
                        <a:rPr lang="pt-BR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sobre os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Cuidados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o corpo: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lavar as mãos, tomar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lanche, escovar os dentes etc.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10h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11h30: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2ª </a:t>
                      </a:r>
                      <a:r>
                        <a:rPr lang="pt-BR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do CADERNO,</a:t>
                      </a:r>
                      <a:r>
                        <a:rPr lang="pt-BR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orientação para lavagem das mão. </a:t>
                      </a: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Escrever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 e os</a:t>
                      </a:r>
                      <a:r>
                        <a:rPr lang="pt-BR" sz="9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campos de experiência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9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Total</a:t>
                      </a:r>
                      <a:r>
                        <a:rPr lang="pt-BR" sz="900" baseline="0" dirty="0" smtClean="0">
                          <a:effectLst/>
                        </a:rPr>
                        <a:t> </a:t>
                      </a:r>
                      <a:r>
                        <a:rPr lang="pt-BR" sz="900" dirty="0" smtClean="0">
                          <a:effectLst/>
                        </a:rPr>
                        <a:t>4h</a:t>
                      </a: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Total:</a:t>
                      </a:r>
                      <a:r>
                        <a:rPr lang="pt-BR" sz="900" baseline="0" dirty="0" smtClean="0">
                          <a:effectLst/>
                        </a:rPr>
                        <a:t> </a:t>
                      </a:r>
                      <a:r>
                        <a:rPr lang="pt-BR" sz="900" dirty="0" smtClean="0">
                          <a:effectLst/>
                        </a:rPr>
                        <a:t> 4h</a:t>
                      </a: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Total:</a:t>
                      </a:r>
                      <a:r>
                        <a:rPr lang="pt-BR" sz="900" baseline="0" dirty="0" smtClean="0">
                          <a:effectLst/>
                        </a:rPr>
                        <a:t> 4h</a:t>
                      </a:r>
                      <a:endParaRPr lang="pt-BR" sz="900" dirty="0" smtClean="0">
                        <a:effectLst/>
                      </a:endParaRPr>
                    </a:p>
                  </a:txBody>
                  <a:tcPr marL="67151" marR="67151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36176" y="4535241"/>
            <a:ext cx="2662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200" u="sng" dirty="0" smtClean="0">
                <a:solidFill>
                  <a:srgbClr val="0070C0"/>
                </a:solidFill>
              </a:rPr>
              <a:t>LEGENDA </a:t>
            </a:r>
            <a:r>
              <a:rPr lang="pt-BR" sz="1200" u="sng" dirty="0">
                <a:solidFill>
                  <a:srgbClr val="0070C0"/>
                </a:solidFill>
              </a:rPr>
              <a:t>CAMPO DE EXPERIENCIAS: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200" u="sng" dirty="0">
                <a:solidFill>
                  <a:srgbClr val="0070C0"/>
                </a:solidFill>
              </a:rPr>
              <a:t> EF =&gt; Escuta, fala, pensamento e imaginação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200" u="sng" dirty="0">
                <a:solidFill>
                  <a:srgbClr val="0070C0"/>
                </a:solidFill>
              </a:rPr>
              <a:t>EO =&gt; O Eu, o outro e Nós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200" u="sng" dirty="0">
                <a:solidFill>
                  <a:srgbClr val="0070C0"/>
                </a:solidFill>
              </a:rPr>
              <a:t>CG =&gt; Corpo, gestos e movimento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200" u="sng" dirty="0">
                <a:solidFill>
                  <a:srgbClr val="0070C0"/>
                </a:solidFill>
              </a:rPr>
              <a:t>ET =&gt; Espaços, tempos, quantidades, relações e transformações</a:t>
            </a:r>
          </a:p>
          <a:p>
            <a:pPr lvl="0" algn="ctr">
              <a:buClr>
                <a:schemeClr val="dk1"/>
              </a:buClr>
              <a:buSzPts val="1200"/>
              <a:defRPr sz="1400" u="none" strike="noStrike" cap="none"/>
            </a:pPr>
            <a:r>
              <a:rPr lang="pt-BR" sz="1200" u="sng" dirty="0">
                <a:solidFill>
                  <a:srgbClr val="0070C0"/>
                </a:solidFill>
              </a:rPr>
              <a:t>TS =&gt; Traços, sons, cores e </a:t>
            </a:r>
            <a:r>
              <a:rPr lang="pt-BR" sz="1200" u="sng" dirty="0" smtClean="0">
                <a:solidFill>
                  <a:srgbClr val="0070C0"/>
                </a:solidFill>
              </a:rPr>
              <a:t>formas</a:t>
            </a:r>
            <a:endParaRPr lang="pt-BR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47139"/>
              </p:ext>
            </p:extLst>
          </p:nvPr>
        </p:nvGraphicFramePr>
        <p:xfrm>
          <a:off x="199241" y="242182"/>
          <a:ext cx="8701802" cy="6248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6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3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10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9130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MEU PERCURSO REMOTO CONTATO</a:t>
                      </a:r>
                      <a:r>
                        <a:rPr lang="pt-BR" sz="1200" b="1" baseline="0" dirty="0">
                          <a:effectLst/>
                          <a:latin typeface="+mn-lt"/>
                        </a:rPr>
                        <a:t> COM AS FAMÍLIAS</a:t>
                      </a:r>
                      <a:r>
                        <a:rPr lang="pt-BR" sz="1200" b="1" dirty="0">
                          <a:effectLst/>
                          <a:latin typeface="+mn-lt"/>
                        </a:rPr>
                        <a:t> – OPÇÃO 1 (COR)</a:t>
                      </a: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4475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NOME</a:t>
                      </a:r>
                      <a:r>
                        <a:rPr lang="pt-BR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COMPLETO DAS</a:t>
                      </a:r>
                      <a:r>
                        <a:rPr lang="pt-BR" sz="1200" baseline="0" dirty="0">
                          <a:effectLst/>
                          <a:latin typeface="+mn-lt"/>
                        </a:rPr>
                        <a:t> CRIANÇAS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ATENDIMENTO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LIGAÇÃO TELEFÔNICA OU CONTATO INDIVIDUAL NO GRUPO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VISUALIZAÇÃO DA FAMÍLIA DAS PROPOSTAS DE ATIVIDADES NO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 DA FAMÍLIA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 FOTOS, COMENTÁRIOS E VÍDEOS DA CRIANÇA NO WHATSAPP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DAS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ATIVIDADES IMPRESSAS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 ESTÁ USANDO A 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 UNIVESP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 DA FAMÍLIA 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VIA E-MAIL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DEVOLUTIVA</a:t>
                      </a:r>
                      <a:r>
                        <a:rPr lang="pt-B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 FACEBOOK DA ESCOLA/ MENSAGER DO FACEBOOK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             Amanda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SIM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SIM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NÃO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AS VEZES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              Bruno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SIM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SIM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AS VEZES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SIM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81" y="2537713"/>
            <a:ext cx="344160" cy="2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078" y="2883852"/>
            <a:ext cx="325463" cy="29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22078" y="1600200"/>
            <a:ext cx="2945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Atenção: Essa é a melhor opção para facilitar a fotocópia branco e preto para anexar na caderneta de chamada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1750</Words>
  <Application>Microsoft Office PowerPoint</Application>
  <PresentationFormat>Apresentação na tela (4:3)</PresentationFormat>
  <Paragraphs>316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Adobe Devanagari</vt:lpstr>
      <vt:lpstr>Arial</vt:lpstr>
      <vt:lpstr>Arial Black</vt:lpstr>
      <vt:lpstr>Bradley Hand ITC</vt:lpstr>
      <vt:lpstr>Calibri</vt:lpstr>
      <vt:lpstr>Calibri Light</vt:lpstr>
      <vt:lpstr>Century Gothic</vt:lpstr>
      <vt:lpstr>Myriad Pro</vt:lpstr>
      <vt:lpstr>Times New Roman</vt:lpstr>
      <vt:lpstr>Tema do Office</vt:lpstr>
      <vt:lpstr>1_Tema do Office</vt:lpstr>
      <vt:lpstr>Apresentação do PowerPoint</vt:lpstr>
      <vt:lpstr>------Tema------</vt:lpstr>
      <vt:lpstr>Apresentação do PowerPoint</vt:lpstr>
      <vt:lpstr>QUADRO DE ROTINA DO TRABALHO REMOTO DO PROFESSOR</vt:lpstr>
      <vt:lpstr>QUADRO DE ROTINA DO TRABALHO REMOTO DO PROFESSOR </vt:lpstr>
      <vt:lpstr>OPCIONAL -SUGESTÃO AO PROF PRINTAR AS PROPOSTAS DE ATIVIDADES DISPONIBILIZADAS PARA AS FAMÍLIAS NA SEMANA DO DIA  __ A __ DE ____</vt:lpstr>
      <vt:lpstr>QUADRO DE REGISTRO DA ROTINA DO TRABALHO REMOTO COM AS CRIANÇAS</vt:lpstr>
      <vt:lpstr>QUADRO DE REGISTRO DA ROTINA DO TRABALHO REMOTO COM AS CRIANÇAS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da  apresentação</dc:title>
  <dc:creator>Administrador</dc:creator>
  <cp:lastModifiedBy>claudio silva</cp:lastModifiedBy>
  <cp:revision>48</cp:revision>
  <dcterms:created xsi:type="dcterms:W3CDTF">2017-07-11T14:05:00Z</dcterms:created>
  <dcterms:modified xsi:type="dcterms:W3CDTF">2020-09-17T19:54:17Z</dcterms:modified>
</cp:coreProperties>
</file>